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9" r:id="rId4"/>
    <p:sldId id="276" r:id="rId5"/>
    <p:sldId id="277" r:id="rId6"/>
    <p:sldId id="278" r:id="rId7"/>
    <p:sldId id="270" r:id="rId8"/>
    <p:sldId id="257" r:id="rId9"/>
    <p:sldId id="258" r:id="rId10"/>
    <p:sldId id="260" r:id="rId11"/>
    <p:sldId id="263" r:id="rId12"/>
    <p:sldId id="261" r:id="rId13"/>
    <p:sldId id="264" r:id="rId14"/>
    <p:sldId id="262" r:id="rId15"/>
    <p:sldId id="266" r:id="rId16"/>
    <p:sldId id="265" r:id="rId17"/>
    <p:sldId id="267" r:id="rId18"/>
    <p:sldId id="268" r:id="rId19"/>
    <p:sldId id="269" r:id="rId20"/>
    <p:sldId id="259" r:id="rId21"/>
    <p:sldId id="272" r:id="rId22"/>
    <p:sldId id="273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0407006415864684E-2"/>
          <c:y val="4.4057617797775457E-2"/>
          <c:w val="0.90903853164187864"/>
          <c:h val="0.748232419223459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травмированных граждан</c:v>
                </c:pt>
              </c:strCache>
            </c:strRef>
          </c:tx>
          <c:dLbls>
            <c:dLbl>
              <c:idx val="9"/>
              <c:layout/>
              <c:tx>
                <c:rich>
                  <a:bodyPr/>
                  <a:lstStyle/>
                  <a:p>
                    <a:endParaRPr lang="en-US"/>
                  </a:p>
                  <a:p>
                    <a:r>
                      <a:rPr lang="en-US"/>
                      <a:t>12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54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25</c:v>
                </c:pt>
                <c:pt idx="1">
                  <c:v>28</c:v>
                </c:pt>
                <c:pt idx="2">
                  <c:v>26</c:v>
                </c:pt>
                <c:pt idx="3">
                  <c:v>18</c:v>
                </c:pt>
                <c:pt idx="4">
                  <c:v>17</c:v>
                </c:pt>
                <c:pt idx="5">
                  <c:v>9</c:v>
                </c:pt>
                <c:pt idx="6">
                  <c:v>12</c:v>
                </c:pt>
                <c:pt idx="7">
                  <c:v>11</c:v>
                </c:pt>
                <c:pt idx="8">
                  <c:v>23</c:v>
                </c:pt>
                <c:pt idx="9">
                  <c:v>12</c:v>
                </c:pt>
                <c:pt idx="1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смертельно травмированных граждан</c:v>
                </c:pt>
              </c:strCache>
            </c:strRef>
          </c:tx>
          <c:dLbls>
            <c:spPr>
              <a:noFill/>
              <a:ln w="25354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7</c:v>
                </c:pt>
                <c:pt idx="1">
                  <c:v>13</c:v>
                </c:pt>
                <c:pt idx="2">
                  <c:v>15</c:v>
                </c:pt>
                <c:pt idx="3">
                  <c:v>7</c:v>
                </c:pt>
                <c:pt idx="4">
                  <c:v>12</c:v>
                </c:pt>
                <c:pt idx="5">
                  <c:v>7</c:v>
                </c:pt>
                <c:pt idx="6">
                  <c:v>10</c:v>
                </c:pt>
                <c:pt idx="7">
                  <c:v>8</c:v>
                </c:pt>
                <c:pt idx="8">
                  <c:v>9</c:v>
                </c:pt>
                <c:pt idx="9">
                  <c:v>6</c:v>
                </c:pt>
                <c:pt idx="10">
                  <c:v>2</c:v>
                </c:pt>
              </c:numCache>
            </c:numRef>
          </c:val>
        </c:ser>
        <c:dLbls/>
        <c:axId val="83908480"/>
        <c:axId val="83910016"/>
      </c:barChart>
      <c:catAx>
        <c:axId val="83908480"/>
        <c:scaling>
          <c:orientation val="minMax"/>
        </c:scaling>
        <c:axPos val="b"/>
        <c:numFmt formatCode="General" sourceLinked="1"/>
        <c:tickLblPos val="nextTo"/>
        <c:crossAx val="83910016"/>
        <c:crosses val="autoZero"/>
        <c:auto val="1"/>
        <c:lblAlgn val="ctr"/>
        <c:lblOffset val="100"/>
      </c:catAx>
      <c:valAx>
        <c:axId val="83910016"/>
        <c:scaling>
          <c:orientation val="minMax"/>
        </c:scaling>
        <c:axPos val="l"/>
        <c:majorGridlines/>
        <c:numFmt formatCode="General" sourceLinked="1"/>
        <c:tickLblPos val="nextTo"/>
        <c:crossAx val="83908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9298245614035137E-2"/>
          <c:y val="0.86189258312020467"/>
          <c:w val="0.95263157894736838"/>
          <c:h val="0.11508951406649616"/>
        </c:manualLayout>
      </c:layout>
    </c:legend>
    <c:plotVisOnly val="1"/>
    <c:dispBlanksAs val="gap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4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152400" y="304800"/>
            <a:ext cx="8859715" cy="67710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поведения на железной дороге </a:t>
            </a:r>
            <a:endParaRPr lang="ru-RU" sz="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kaluga-nedra.ru/wp-content/uploads/2016/09/train-poezd-lokomotiv-relsy-1-1024x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" y="1142999"/>
            <a:ext cx="8859715" cy="553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dusshnav.edusite.ru/images/p4_13264372906018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2534" y="5029200"/>
            <a:ext cx="1079580" cy="165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5638800" y="38100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1417" y="1676400"/>
            <a:ext cx="4220183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На станциях, где мостов и тоннелей нет, граждане должны переходить железнодорожные пути по настилам, а также в местах, где установлены указатели «Переход через пути».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content-2.foto.my.mail.ru/mail/e.bell/_deti/i-16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77091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https://prv2.lori-images.net/perehod-cherez-zheleznuyu-dorogu-0002547002-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842" y="3657600"/>
            <a:ext cx="4085617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221412" y="2740884"/>
            <a:ext cx="3889075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Запрещается переходить пути на железнодорожных переездах при закрытом шлагбауме или показании красного сигнала светофора переездной сигнализации.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978" y="1448892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gazeta-n1.ru/upload/iblock/290/290646ae22bcca4dcf3deff9b4b0802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67200" y="304800"/>
            <a:ext cx="4323678" cy="2871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ruwest.ru/upload/iblock/238/238d0d1243a6e6bf29dace08c442a05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352800"/>
            <a:ext cx="434340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29117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5774288" y="1372884"/>
            <a:ext cx="3286854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переходе через железнодорожные пути необходимо убедиться в отсутствии движущегося поезда, локомотива или вагонов.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52600" y="348184"/>
            <a:ext cx="71730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Правила поведения на железной дороге </a:t>
            </a:r>
            <a:endParaRPr lang="ru-RU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5410200"/>
            <a:ext cx="80772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Ходить по железнодорожным путям категорически запрещается!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kprosto.ru/sites/default/files/34e20e8b-9e83-4c8f-85f5-a190ebbba1c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561" y="1372884"/>
            <a:ext cx="5704727" cy="353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504" y="102082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52400" y="5522658"/>
            <a:ext cx="88392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Переходить и перебегать через железнодорожные пути перед близко идущим поездом, если расстояние до него менее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400 м - запрещается.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31079" y="87410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agoj.ru/foto17.png?i=13301&amp;k=poezd-zimoj-f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1022228"/>
            <a:ext cx="6629400" cy="4328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36056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434" name="Picture 2" descr="http://www.ostro.org/frmtext/poez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560" y="1021469"/>
            <a:ext cx="4231240" cy="2818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731079" y="51758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3981014"/>
            <a:ext cx="4191000" cy="26776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Категорически запрещается на станциях и перегонах подлезать под вагоны и перелезать через автосцепки для прохода через путь.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1234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021469"/>
            <a:ext cx="3962614" cy="2798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4062542"/>
            <a:ext cx="3989038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556" name="Picture 4" descr="http://azbukametalla.ru/images/martens/Sch/Schpaly/schpala_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400"/>
            <a:ext cx="3962400" cy="50014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3554" name="Picture 2" descr="http://minsknews.by/wp-content/uploads/2016/10/cf0e2719894de8d728a9d751a5563d2e014917bd_900-e14768633951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54171"/>
            <a:ext cx="6248400" cy="4646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00200" y="69755"/>
            <a:ext cx="3733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5771973"/>
            <a:ext cx="86106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Запрещается проходить вдоль железнодорожных путей ближе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метров от крайнего рельса!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102" y="8557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530" name="Picture 2" descr="http://rzol-sol.ru/wysiwyg/tinymce/uploads/documents/images/11/rj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33400"/>
            <a:ext cx="6705600" cy="475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81000" y="5486400"/>
            <a:ext cx="838200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заходи за линию безопасности у края пассажирской платформы!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019" y="13335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http://azbukametalla.ru/images/martens/Sch/Schpaly/schpala_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0727" y="228600"/>
            <a:ext cx="5071189" cy="64009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838200" y="4953000"/>
            <a:ext cx="7286625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используй наушники и мобильные телефоны при переходе через железнодорожные пути!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i.dailymail.co.uk/i/pix/2014/06/19/article-2662681-1EECF18F00000578-37_636x3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113367"/>
            <a:ext cx="5835881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520" y="146051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285750" y="5188606"/>
            <a:ext cx="857250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 прыгай с пассажирской платформы на железнодорожные пути!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50" y="1180381"/>
            <a:ext cx="2206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www.ridus.ru/_ah/img/8Rn6Dce8bafNMcnJogGII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57200"/>
            <a:ext cx="67437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880" y="141607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жд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24075"/>
            <a:ext cx="338455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470485" y="5867400"/>
            <a:ext cx="8355429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поднимайся на крыши вагонов поездов!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2800" y="0"/>
            <a:ext cx="2206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razvitie-krohi.ru/wp-content/uploads/2016/10/zatsepery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14400"/>
            <a:ext cx="6248400" cy="468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" y="108525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52400" y="41175"/>
            <a:ext cx="88392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Перспективы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 предусматривают увеличение скорости подвижного состава до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160 - 200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км/ч и появление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высокоскоросного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200 - 350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км/ч. Огромные российские расстояния экономически выгодно преодолевать за минимальное время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огромных объемах перевозок, высокой интенсивности и повышенных скоростях движения поездов железные дороги являются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зоной повышенной опасности.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Однако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часто некоторые из вас, забывая об опасности, позволяют себе играть вблизи железнодорожных путей, станций, бросать снежки, камни и другие предметы в проходящие пассажирские поезда, подкладывать посторонние предметы на рельсы перед движущимся поездом, кататься на велосипедах, роликах,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скейтах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санках и сноубордах. Устраивая подвижные игры на территории объектов железнодорожного транспорта, вы подвергаете опасности не только свою жизнь, но жизнь и здоровье окружающих людей, локомотивной бригады и пассажиров, едущих в поезде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Длина тормозного пути при экстренном торможении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составлять 1000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1700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метров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уверены, что услышав сигнал, поданный машинистом,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успеют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отойти в безопасное место. Увы,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такую самоуверенность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 расплачиваются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жизнью, а оставшиеся в живых получают тяжелейшие травмы, делающие 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инвалидами…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3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1333500" y="-8467"/>
            <a:ext cx="6477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опасно для жизни!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://www.prizyv.ru/wp-content/uploads/2017/02/221003_1_13606733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551345"/>
            <a:ext cx="7620000" cy="507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5" descr="ж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4490" y="1769505"/>
            <a:ext cx="6541231" cy="4959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6800" y="2286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Нельзя устраивать на платформе и железнодорожных путях различные подвижные игры!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zaomos.news/upload/resize_cache/iblock/89f/300_0_1/89f9d9ede2f428ac2e6b7026413b9c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894" y="1727348"/>
            <a:ext cx="3688016" cy="2692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894" y="120997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image.jimcdn.com/app/cms/image/transf/none/path/s480ff6f4021e91dd/image/i2b1bf4291259a2d5/version/1391459672/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281" y="3815915"/>
            <a:ext cx="1981200" cy="289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9698" name="Picture 2" descr="http://armavir-school2.ucoz.ru/1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38400" y="0"/>
            <a:ext cx="4518212" cy="685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381000" y="228600"/>
            <a:ext cx="84582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Несчастные случаи на железных дорогах наносят государству огромный ущерб. Здесь и прямые убытки от разрушения транспортных средств, порчи грузов и железнодорожных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сооружений, но главный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 ущерб общества – это невосполнимость человеческих потерь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342900" algn="just"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Берегите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себя, если вы сами о себе не переживаете, то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поможет уже ничто, а железная дорога не прощает небрежностей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оплошностей!</a:t>
            </a:r>
          </a:p>
          <a:p>
            <a:pPr indent="342900"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Будьте бдительны и осторожны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indent="342900" algn="ctr">
              <a:spcAft>
                <a:spcPts val="0"/>
              </a:spcAft>
            </a:pPr>
            <a:endParaRPr lang="ru-RU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52400" y="381000"/>
            <a:ext cx="8839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железная дорога несет в себе массу опасностей, вроде бы знают все. Вот только каждый год, особенно с приходом лета, травматизм на путях увеличивается в разы: за счет дачников и отдыхающих на каникулах школьников, которые не боятся переходить железную дорогу не по переходу. 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статистике, снижение количества травмированных граждан за 2019 год в зоне движения поездов по сравнению с 2018 годом на 5%. За прошлый год в транспортных происшествиях были травмированы 2251 человек, из которых 1546 </a:t>
            </a:r>
            <a:r>
              <a:rPr lang="ru-RU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погибли, травмы 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железной дороге получили 142 </a:t>
            </a:r>
            <a:r>
              <a:rPr lang="ru-RU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</a:p>
          <a:p>
            <a:pPr algn="just"/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ни банально это звучит, среди погибших большая часть - те, кто думал, что успеет перебежать пути в неположенном месте.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0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502" y="-2140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152400" y="228600"/>
            <a:ext cx="88392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проводимую на Крымской железной дороге работу по профилактике случаев наезда на посторонних движущимся подвижным составом, случаи травматизма продолжают иметь место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непроизводственного травматизма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2020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	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15854268"/>
              </p:ext>
            </p:extLst>
          </p:nvPr>
        </p:nvGraphicFramePr>
        <p:xfrm>
          <a:off x="1143000" y="2133600"/>
          <a:ext cx="6781800" cy="460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751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8" y="-5592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185468" y="1995606"/>
            <a:ext cx="87759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02.04.2020 при приближении поезда на ст.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Остряково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(1443 км.) пострадавший, 1937 года, лег шеей на головку рельса, на подаваемые локомотивной бригадой сигналы не реагировал. Несмотря на применение локомотивной бригадой экстренного торможения, наезда избежать не удалось.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13.05.2020 на перегоне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Ефремовская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Элеваторная (1419 км.) в свете прожектора локомотивная бригада увидела посторонний предмет темного цвета в виде мешка, был подан звуковой сигнал и применено экстренное торможение. При осмотре места происшествия обнаружен мужчина, 1987 года рождения, не подающий признаки жизни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4338" y="457200"/>
            <a:ext cx="84582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восемь месяцев 2020 года зарегистрировано 4 случая травмирования граждан не связанные с производством, из них 2 случая со смертельным исходом.</a:t>
            </a:r>
          </a:p>
        </p:txBody>
      </p:sp>
    </p:spTree>
    <p:extLst>
      <p:ext uri="{BB962C8B-B14F-4D97-AF65-F5344CB8AC3E}">
        <p14:creationId xmlns:p14="http://schemas.microsoft.com/office/powerpoint/2010/main" xmlns="" val="31978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8" y="-5592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230038" y="120568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16.08.2020 на перегоне Чистенькая – Симферополь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(1468 км.) была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сбита гражданка 1981 года рождения. Она переходила железнодорожные пути в неустановленном месте, не убедилась в безопасности перехода (отсутствии приближающегося подвижного состава), на подаваемые локомотивной бригадой сигналы не реагировала, так как находилась 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наушниках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 места происшествия была доставлена в 6-ю городскую больницу г. Симферополя в крайне тяжелом состоянии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4290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26.08.2020 г. на перегоне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Остряково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Симферополь - Грузовой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подъезде к остановочному пункту 1450 км.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машинист увидел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платформе человека 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наушниках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велосипедом. Для привлечения внимания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несколько раз подал сигнал большой громкости. Увидев, что человек не реагирует на подаваемые сигналы и то, что он опустил велосипед между рельсами и платформой, а так же спустился сам, машинист применил экстренное торможение. Наезда на человека избежать не удалось.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5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502" y="-2140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613912" y="1219200"/>
            <a:ext cx="792480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Основными причинами травмирования людей являются незнание и нарушение правил безопасности при нахождении в зоне железнодорожных путей, неоправданная спешка и беспечность, нежелание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поль-зоваться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переходными мостами, тоннелями и настилами, а порой озорство, хулиганство и игры, как на железнодорожных путях, так и на прилегающей к ним территории.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3183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https://traditio.wiki/files/thumb/7/7e/Zeichen_151.svg/672px-Zeichen_151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2312" y="4937961"/>
            <a:ext cx="1976887" cy="1765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46649" y="973164"/>
            <a:ext cx="8839200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Нахождение на железнодорожных путях, переход их в не установленных местах, озорство, хулиганство и необдуманные поступки всегда связаны с риском и опасностью для жизни, во избежание чего вам необходимо строго соблюдать установленные на железных дорогах правила безопасного поведения.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400" y="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gorodkirov.ru/media/main_photos/%D0%B6%D0%B5%D0%BB%D0%B5%D0%B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8219" y="3010548"/>
            <a:ext cx="5889381" cy="3719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469" y="123868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</p:spPr>
      </p:pic>
      <p:pic>
        <p:nvPicPr>
          <p:cNvPr id="17416" name="Picture 8" descr="https://31tv.ru/upload/files/mo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25" y="214294"/>
            <a:ext cx="8680475" cy="6510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828800" y="22860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ww.epstore.ru/1755-large_default/znak-perekhod-cherez-zhd-puti-tolko-po-tonnelyu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82873" y="304800"/>
            <a:ext cx="1905000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4" name="Picture 6" descr="http://www.vizteh.ru/upload/iblock/b2e/b2e8ceb0e5c91607ca306757fba859f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5162" y="304800"/>
            <a:ext cx="1905000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137" y="7620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352800" y="2819400"/>
            <a:ext cx="2721924" cy="37856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Переходить железнодорожные пути можно только в установленных местах, пользуясь при этом пешеходными мостами, тоннелями, переездами.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1008</Words>
  <Application>Microsoft Office PowerPoint</Application>
  <PresentationFormat>Экран (4:3)</PresentationFormat>
  <Paragraphs>56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Георгий</dc:creator>
  <cp:lastModifiedBy>Исаенко Светлана Витальевна</cp:lastModifiedBy>
  <cp:revision>109</cp:revision>
  <dcterms:created xsi:type="dcterms:W3CDTF">2017-04-14T17:33:09Z</dcterms:created>
  <dcterms:modified xsi:type="dcterms:W3CDTF">2021-03-23T06:17:13Z</dcterms:modified>
</cp:coreProperties>
</file>