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9" r:id="rId3"/>
    <p:sldId id="257" r:id="rId4"/>
    <p:sldId id="262" r:id="rId5"/>
    <p:sldId id="263" r:id="rId6"/>
    <p:sldId id="264" r:id="rId7"/>
    <p:sldId id="265" r:id="rId8"/>
    <p:sldId id="269" r:id="rId9"/>
    <p:sldId id="266" r:id="rId10"/>
    <p:sldId id="267" r:id="rId11"/>
    <p:sldId id="271" r:id="rId12"/>
    <p:sldId id="261" r:id="rId13"/>
    <p:sldId id="258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FF99"/>
    <a:srgbClr val="261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8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0918FE-FA11-420A-9281-AB954458F2FE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1593C-A2F5-4AB1-832A-8DE127ABA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056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1593C-A2F5-4AB1-832A-8DE127ABA3B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141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jpeg"/><Relationship Id="rId7" Type="http://schemas.openxmlformats.org/officeDocument/2006/relationships/image" Target="../media/image42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eg"/><Relationship Id="rId9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jpeg"/><Relationship Id="rId7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13.jpe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openxmlformats.org/officeDocument/2006/relationships/image" Target="../media/image10.pn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2775" y="692696"/>
            <a:ext cx="8280920" cy="1944215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ФОРМИРОВАНИЕ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ФУНКЦИОНАЛЬНОЙ ГРАМОТНОСТИ обучающихся – ЗАЛОГ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КАЧЕСТВЕННОГО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ОБРАЗОВАНИЯ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</a:rPr>
              <a:t>(итоговый отчёт. материалы </a:t>
            </a:r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</a:rPr>
              <a:t>к </a:t>
            </a:r>
            <a:r>
              <a:rPr lang="ru-RU" sz="1800" b="1" i="1" dirty="0" err="1" smtClean="0">
                <a:solidFill>
                  <a:schemeClr val="accent2">
                    <a:lumMod val="75000"/>
                  </a:schemeClr>
                </a:solidFill>
              </a:rPr>
              <a:t>ПЕДСОВЕТу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ru-RU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6632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/>
              </a:rPr>
              <a:t>МБОУ «Кольчугинская школа №1 им. Авраамова Г.Н.»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76056" y="4221088"/>
            <a:ext cx="3744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Заместитель директора по УВР</a:t>
            </a:r>
          </a:p>
          <a:p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Макарова Татьяна Анатольевна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79912" y="6309320"/>
            <a:ext cx="2218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с. Кольчугино, 2023</a:t>
            </a:r>
            <a:endParaRPr lang="ru-RU" dirty="0"/>
          </a:p>
        </p:txBody>
      </p:sp>
      <p:sp>
        <p:nvSpPr>
          <p:cNvPr id="8" name="AutoShape 2" descr="https://www.clipartmax.com/png/middle/74-741770_course-clipart-literacy-mkcl-cours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https://www.clipartmax.com/png/middle/74-741770_course-clipart-literacy-mkcl-course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6" descr="https://www.clipartmax.com/png/middle/74-741770_course-clipart-literacy-mkcl-course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s://alt.izh.one/files/news/777/preview_77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4" y="2819390"/>
            <a:ext cx="4192017" cy="430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599120"/>
            <a:ext cx="2771800" cy="238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302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260648"/>
            <a:ext cx="3377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dirty="0">
                <a:solidFill>
                  <a:srgbClr val="F96A1B"/>
                </a:solidFill>
                <a:latin typeface="PT Sans"/>
              </a:rPr>
              <a:t>Участие в неделе ФГ</a:t>
            </a:r>
            <a:endParaRPr lang="ru-RU" sz="2400" dirty="0">
              <a:solidFill>
                <a:srgbClr val="F96A1B"/>
              </a:solidFill>
              <a:latin typeface="PT San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6" y="2695599"/>
            <a:ext cx="2884116" cy="2291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78" y="612491"/>
            <a:ext cx="2736304" cy="20522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2705015"/>
            <a:ext cx="2897513" cy="21731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86478"/>
            <a:ext cx="2369803" cy="31550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7296"/>
            <a:ext cx="3141948" cy="2009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31523">
            <a:off x="530218" y="5133665"/>
            <a:ext cx="1409344" cy="16226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66002" y="3875537"/>
            <a:ext cx="2956203" cy="2312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387" y="4846779"/>
            <a:ext cx="3059286" cy="1783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0953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43" y="1124744"/>
            <a:ext cx="6244597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2044" y="188639"/>
            <a:ext cx="88044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F96A1B"/>
                </a:solidFill>
                <a:latin typeface="PT Sans"/>
              </a:rPr>
              <a:t>Формирование функциональной грамотности на уроках </a:t>
            </a:r>
            <a:r>
              <a:rPr lang="ru-RU" sz="2400" b="1" dirty="0" smtClean="0">
                <a:solidFill>
                  <a:srgbClr val="F96A1B"/>
                </a:solidFill>
                <a:latin typeface="PT Sans"/>
              </a:rPr>
              <a:t>в 1 – 4 классах с </a:t>
            </a:r>
            <a:r>
              <a:rPr lang="ru-RU" sz="2400" b="1" dirty="0">
                <a:solidFill>
                  <a:srgbClr val="F96A1B"/>
                </a:solidFill>
                <a:latin typeface="PT Sans"/>
              </a:rPr>
              <a:t>использованием платформы </a:t>
            </a:r>
            <a:r>
              <a:rPr lang="ru-RU" sz="2400" b="1" dirty="0" err="1" smtClean="0">
                <a:solidFill>
                  <a:srgbClr val="F96A1B"/>
                </a:solidFill>
                <a:latin typeface="PT Sans"/>
              </a:rPr>
              <a:t>Учи.ру</a:t>
            </a:r>
            <a:endParaRPr lang="ru-RU" sz="2400" dirty="0">
              <a:solidFill>
                <a:srgbClr val="F96A1B"/>
              </a:solidFill>
              <a:latin typeface="PT Sans"/>
            </a:endParaRPr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884988"/>
            <a:ext cx="2123728" cy="197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141" y="2708920"/>
            <a:ext cx="5097355" cy="23511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9919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беседа по формированию финансовой грамотн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8" y="1772816"/>
            <a:ext cx="4048474" cy="44673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xn--1-7sbcizkcfgpgb7bvd7dueyc.xn--p1ai/images/novosti/2022-2023/2810/MyCollages%20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755" y="1154661"/>
            <a:ext cx="4815700" cy="42440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7504" y="116632"/>
            <a:ext cx="90364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Беседа с сотрудником РНКБ банка </a:t>
            </a:r>
            <a:endParaRPr lang="ru-RU" sz="2000" b="1" dirty="0" smtClean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по </a:t>
            </a:r>
            <a:r>
              <a:rPr lang="ru-RU" sz="2000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формированию финансовой </a:t>
            </a:r>
            <a:r>
              <a:rPr lang="ru-RU" sz="20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грамотности</a:t>
            </a:r>
            <a:r>
              <a:rPr lang="ru-RU" sz="2000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 </a:t>
            </a:r>
            <a:endParaRPr lang="ru-RU" sz="2000" b="1" dirty="0" smtClean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(4 - </a:t>
            </a:r>
            <a:r>
              <a:rPr lang="ru-RU" sz="2000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9 </a:t>
            </a:r>
            <a:r>
              <a:rPr lang="ru-RU" sz="20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классы)</a:t>
            </a:r>
            <a:r>
              <a:rPr lang="ru-RU" sz="2400" b="1" dirty="0">
                <a:solidFill>
                  <a:srgbClr val="F96A1B"/>
                </a:solidFill>
                <a:latin typeface="Calibri" pitchFamily="34" charset="0"/>
                <a:cs typeface="Calibri" pitchFamily="34" charset="0"/>
              </a:rPr>
              <a:t> </a:t>
            </a:r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884988"/>
            <a:ext cx="2123728" cy="197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133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ric-1c.ru/upload/iblock/cf1/cf157a738b44eda7a57f511602f65d7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093286"/>
            <a:ext cx="2520280" cy="163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1663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/>
                </a:solidFill>
                <a:latin typeface="PT Sans"/>
              </a:rPr>
              <a:t>ПАМЯТКИ  о функциональной грамотности</a:t>
            </a:r>
            <a:endParaRPr lang="ru-RU" sz="2400" dirty="0" smtClean="0">
              <a:solidFill>
                <a:schemeClr val="accent2"/>
              </a:solidFill>
              <a:latin typeface="PT San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3530">
            <a:off x="210652" y="854466"/>
            <a:ext cx="2293018" cy="16116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8843">
            <a:off x="1802454" y="1085323"/>
            <a:ext cx="2361351" cy="14325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87" y="2827617"/>
            <a:ext cx="2808312" cy="17292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4693786"/>
            <a:ext cx="1819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PT Sans"/>
              </a:rPr>
              <a:t>Д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PT Sans"/>
              </a:rPr>
              <a:t>ля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PT Sans"/>
              </a:rPr>
              <a:t>учителей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80" name="Picture 8" descr="C:\Users\ученик 8\Desktop\Снимок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656" y="1634494"/>
            <a:ext cx="1568759" cy="221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139952" y="4673142"/>
            <a:ext cx="1982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PT Sans"/>
              </a:rPr>
              <a:t>Д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PT Sans"/>
              </a:rPr>
              <a:t>ля родителей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8229">
            <a:off x="6176139" y="932083"/>
            <a:ext cx="2634031" cy="18616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7430">
            <a:off x="6197410" y="2667306"/>
            <a:ext cx="2760130" cy="19293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948264" y="4671794"/>
            <a:ext cx="1873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PT Sans"/>
              </a:rPr>
              <a:t>Для учащихся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04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9" descr="https://otkritkis.com/wp-content/uploads/2022/02/10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" y="-35226"/>
            <a:ext cx="9135211" cy="503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499" y="3526940"/>
            <a:ext cx="19685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05064"/>
            <a:ext cx="19685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084" y="4343491"/>
            <a:ext cx="19685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31523">
            <a:off x="2690457" y="4756199"/>
            <a:ext cx="1409344" cy="1622673"/>
          </a:xfrm>
          <a:prstGeom prst="rect">
            <a:avLst/>
          </a:prstGeom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029200"/>
            <a:ext cx="19685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200400"/>
            <a:ext cx="19685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617" y="4066167"/>
            <a:ext cx="19685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389" y="1698140"/>
            <a:ext cx="19685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31523">
            <a:off x="7395455" y="3843201"/>
            <a:ext cx="1409344" cy="162267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31523">
            <a:off x="4404724" y="5258852"/>
            <a:ext cx="1409344" cy="162267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31523">
            <a:off x="2904043" y="5402869"/>
            <a:ext cx="1409344" cy="16226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31523">
            <a:off x="6218849" y="5258852"/>
            <a:ext cx="1409344" cy="16226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31523">
            <a:off x="6843060" y="2888920"/>
            <a:ext cx="1409344" cy="162267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31523">
            <a:off x="7455958" y="4648375"/>
            <a:ext cx="1409344" cy="162267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93741">
            <a:off x="7616864" y="5328434"/>
            <a:ext cx="1409344" cy="1622673"/>
          </a:xfrm>
          <a:prstGeom prst="rect">
            <a:avLst/>
          </a:prstGeom>
        </p:spPr>
      </p:pic>
      <p:pic>
        <p:nvPicPr>
          <p:cNvPr id="5138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6643">
            <a:off x="-46504" y="5155788"/>
            <a:ext cx="2662004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718" y="4451308"/>
            <a:ext cx="19685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31523">
            <a:off x="7497086" y="2280729"/>
            <a:ext cx="1409344" cy="162267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7833">
            <a:off x="7560170" y="504594"/>
            <a:ext cx="1379161" cy="1538600"/>
          </a:xfrm>
          <a:prstGeom prst="rect">
            <a:avLst/>
          </a:prstGeom>
        </p:spPr>
      </p:pic>
      <p:pic>
        <p:nvPicPr>
          <p:cNvPr id="28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232" y="4451308"/>
            <a:ext cx="19685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9290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7524" y="1700808"/>
            <a:ext cx="86409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2"/>
                </a:solidFill>
                <a:latin typeface="PT Sans"/>
              </a:rPr>
              <a:t> </a:t>
            </a:r>
            <a:r>
              <a:rPr lang="ru-RU" sz="1400" b="1" dirty="0" smtClean="0">
                <a:solidFill>
                  <a:schemeClr val="accent2"/>
                </a:solidFill>
                <a:latin typeface="PT Sans"/>
              </a:rPr>
              <a:t>           </a:t>
            </a:r>
            <a:r>
              <a:rPr lang="ru-RU" sz="1600" b="1" dirty="0" smtClean="0">
                <a:solidFill>
                  <a:schemeClr val="accent2"/>
                </a:solidFill>
                <a:latin typeface="PT Sans"/>
              </a:rPr>
              <a:t>Функциональная грамотность </a:t>
            </a:r>
            <a:r>
              <a:rPr lang="ru-RU" sz="1400" b="1" dirty="0" smtClean="0">
                <a:solidFill>
                  <a:schemeClr val="accent2"/>
                </a:solidFill>
                <a:latin typeface="PT Sans"/>
              </a:rPr>
              <a:t>–</a:t>
            </a:r>
            <a:r>
              <a:rPr lang="ru-RU" sz="1400" b="1" dirty="0" smtClean="0">
                <a:solidFill>
                  <a:srgbClr val="000000"/>
                </a:solidFill>
                <a:latin typeface="PT Sans"/>
              </a:rPr>
              <a:t> это </a:t>
            </a:r>
            <a:r>
              <a:rPr lang="ru-RU" sz="1400" b="1" dirty="0">
                <a:solidFill>
                  <a:srgbClr val="000000"/>
                </a:solidFill>
                <a:latin typeface="PT Sans"/>
              </a:rPr>
              <a:t>умение человека грамотно, квалифицированно функционировать во всех сферах человеческой деятельности: работе, государстве, семье, здоровье, праве, политике, культуре.</a:t>
            </a:r>
            <a:endParaRPr lang="ru-RU" sz="1400" dirty="0">
              <a:solidFill>
                <a:srgbClr val="000000"/>
              </a:solidFill>
              <a:latin typeface="PT San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3645" y="159061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PT Sans"/>
              </a:rPr>
              <a:t>      </a:t>
            </a:r>
            <a:r>
              <a:rPr lang="ru-RU" sz="1400" b="1" dirty="0" smtClean="0">
                <a:solidFill>
                  <a:srgbClr val="000000"/>
                </a:solidFill>
                <a:latin typeface="PT Sans"/>
              </a:rPr>
              <a:t>Одна </a:t>
            </a:r>
            <a:r>
              <a:rPr lang="ru-RU" sz="1400" b="1" dirty="0">
                <a:solidFill>
                  <a:srgbClr val="000000"/>
                </a:solidFill>
                <a:latin typeface="PT Sans"/>
              </a:rPr>
              <a:t>из важнейших </a:t>
            </a:r>
            <a:r>
              <a:rPr lang="ru-RU" sz="1400" b="1" dirty="0" smtClean="0">
                <a:solidFill>
                  <a:srgbClr val="000000"/>
                </a:solidFill>
                <a:latin typeface="PT Sans"/>
              </a:rPr>
              <a:t>задач</a:t>
            </a:r>
            <a:r>
              <a:rPr lang="ru-RU" sz="1400" dirty="0" smtClean="0">
                <a:solidFill>
                  <a:srgbClr val="000000"/>
                </a:solidFill>
                <a:latin typeface="PT Sans"/>
              </a:rPr>
              <a:t> </a:t>
            </a:r>
            <a:r>
              <a:rPr lang="ru-RU" sz="1400" b="1" dirty="0" smtClean="0">
                <a:solidFill>
                  <a:srgbClr val="000000"/>
                </a:solidFill>
                <a:latin typeface="PT Sans"/>
              </a:rPr>
              <a:t>современной </a:t>
            </a:r>
            <a:r>
              <a:rPr lang="ru-RU" sz="1400" b="1" dirty="0">
                <a:solidFill>
                  <a:srgbClr val="000000"/>
                </a:solidFill>
                <a:latin typeface="PT Sans"/>
              </a:rPr>
              <a:t>школы </a:t>
            </a:r>
            <a:r>
              <a:rPr lang="ru-RU" sz="1400" b="1" dirty="0" smtClean="0">
                <a:solidFill>
                  <a:srgbClr val="000000"/>
                </a:solidFill>
                <a:latin typeface="PT Sans"/>
              </a:rPr>
              <a:t>–</a:t>
            </a:r>
            <a:r>
              <a:rPr lang="ru-RU" sz="1400" dirty="0" smtClean="0">
                <a:solidFill>
                  <a:srgbClr val="000000"/>
                </a:solidFill>
                <a:latin typeface="PT Sans"/>
              </a:rPr>
              <a:t> </a:t>
            </a:r>
            <a:r>
              <a:rPr lang="ru-RU" sz="1400" b="1" dirty="0" smtClean="0">
                <a:solidFill>
                  <a:srgbClr val="000000"/>
                </a:solidFill>
                <a:latin typeface="PT Sans"/>
              </a:rPr>
              <a:t>формирование </a:t>
            </a:r>
            <a:r>
              <a:rPr lang="ru-RU" sz="1400" b="1" dirty="0">
                <a:solidFill>
                  <a:srgbClr val="000000"/>
                </a:solidFill>
                <a:latin typeface="PT Sans"/>
              </a:rPr>
              <a:t>функционально грамотных людей</a:t>
            </a:r>
            <a:r>
              <a:rPr lang="ru-RU" sz="1400" b="1" dirty="0" smtClean="0">
                <a:solidFill>
                  <a:srgbClr val="000000"/>
                </a:solidFill>
                <a:latin typeface="PT Sans"/>
              </a:rPr>
              <a:t>.</a:t>
            </a:r>
            <a:endParaRPr lang="ru-RU" sz="1600" dirty="0">
              <a:solidFill>
                <a:srgbClr val="000000"/>
              </a:solidFill>
              <a:latin typeface="PT San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836712"/>
            <a:ext cx="87129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F96A1B"/>
                </a:solidFill>
                <a:latin typeface="PT Sans"/>
              </a:rPr>
              <a:t>     Функционально </a:t>
            </a:r>
            <a:r>
              <a:rPr lang="ru-RU" sz="1600" b="1" dirty="0">
                <a:solidFill>
                  <a:srgbClr val="F96A1B"/>
                </a:solidFill>
                <a:latin typeface="PT Sans"/>
              </a:rPr>
              <a:t>грамотная личность </a:t>
            </a:r>
            <a:r>
              <a:rPr lang="ru-RU" sz="1400" b="1" dirty="0">
                <a:solidFill>
                  <a:srgbClr val="F96A1B"/>
                </a:solidFill>
                <a:latin typeface="PT Sans"/>
              </a:rPr>
              <a:t>– </a:t>
            </a:r>
            <a:r>
              <a:rPr lang="ru-RU" sz="1400" b="1" dirty="0">
                <a:solidFill>
                  <a:srgbClr val="000000"/>
                </a:solidFill>
                <a:latin typeface="PT Sans"/>
              </a:rPr>
              <a:t>это человек, думающий и действующий с</a:t>
            </a:r>
          </a:p>
          <a:p>
            <a:pPr lvl="0"/>
            <a:r>
              <a:rPr lang="ru-RU" sz="1400" b="1" dirty="0">
                <a:solidFill>
                  <a:srgbClr val="000000"/>
                </a:solidFill>
                <a:latin typeface="PT Sans"/>
              </a:rPr>
              <a:t>высокой степенью самостоятельности и ответственности,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</a:t>
            </a:r>
            <a:r>
              <a:rPr lang="ru-RU" sz="1400" b="1" dirty="0">
                <a:solidFill>
                  <a:srgbClr val="000000"/>
                </a:solidFill>
                <a:latin typeface="PT Sans"/>
              </a:rPr>
              <a:t>умеющий добывать нужные ему знания, способный свободно использовать их для решения жизненно необходимых задач.</a:t>
            </a:r>
            <a:endParaRPr lang="ru-RU" sz="1400" dirty="0">
              <a:solidFill>
                <a:srgbClr val="000000"/>
              </a:solidFill>
              <a:latin typeface="PT San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7753" y="2924944"/>
            <a:ext cx="90730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>
              <a:solidFill>
                <a:schemeClr val="accent2"/>
              </a:solidFill>
              <a:latin typeface="PT Sans"/>
            </a:endParaRPr>
          </a:p>
          <a:p>
            <a:pPr algn="ctr"/>
            <a:endParaRPr lang="ru-RU" b="1" i="1" dirty="0" smtClean="0">
              <a:solidFill>
                <a:schemeClr val="accent2"/>
              </a:solidFill>
              <a:latin typeface="PT Sans"/>
            </a:endParaRPr>
          </a:p>
          <a:p>
            <a:pPr algn="ctr"/>
            <a:endParaRPr lang="ru-RU" dirty="0">
              <a:solidFill>
                <a:schemeClr val="accent2"/>
              </a:solidFill>
              <a:latin typeface="PT Sans"/>
            </a:endParaRPr>
          </a:p>
          <a:p>
            <a:endParaRPr lang="ru-RU" b="1" dirty="0" smtClean="0">
              <a:solidFill>
                <a:srgbClr val="000000"/>
              </a:solidFill>
              <a:latin typeface="PT Sans"/>
            </a:endParaRPr>
          </a:p>
          <a:p>
            <a:endParaRPr lang="ru-RU" b="1" dirty="0">
              <a:solidFill>
                <a:srgbClr val="000000"/>
              </a:solidFill>
              <a:latin typeface="PT Sans"/>
            </a:endParaRPr>
          </a:p>
          <a:p>
            <a:endParaRPr lang="ru-RU" b="1" dirty="0" smtClean="0">
              <a:solidFill>
                <a:srgbClr val="000000"/>
              </a:solidFill>
              <a:latin typeface="PT Sans"/>
            </a:endParaRPr>
          </a:p>
          <a:p>
            <a:endParaRPr lang="ru-RU" b="1" dirty="0">
              <a:solidFill>
                <a:srgbClr val="000000"/>
              </a:solidFill>
              <a:latin typeface="PT Sans"/>
            </a:endParaRPr>
          </a:p>
          <a:p>
            <a:endParaRPr lang="ru-RU" b="1" dirty="0" smtClean="0">
              <a:solidFill>
                <a:srgbClr val="000000"/>
              </a:solidFill>
              <a:latin typeface="PT Sans"/>
            </a:endParaRPr>
          </a:p>
          <a:p>
            <a:endParaRPr lang="ru-RU" b="1" dirty="0">
              <a:solidFill>
                <a:srgbClr val="000000"/>
              </a:solidFill>
              <a:latin typeface="PT Sans"/>
            </a:endParaRPr>
          </a:p>
          <a:p>
            <a:endParaRPr lang="ru-RU" dirty="0">
              <a:solidFill>
                <a:srgbClr val="000000"/>
              </a:solidFill>
              <a:latin typeface="PT Sans"/>
            </a:endParaRPr>
          </a:p>
          <a:p>
            <a:r>
              <a:rPr lang="ru-RU" b="1" dirty="0" smtClean="0">
                <a:solidFill>
                  <a:srgbClr val="000000"/>
                </a:solidFill>
                <a:latin typeface="PT Sans"/>
              </a:rPr>
              <a:t>                                                                </a:t>
            </a:r>
            <a:endParaRPr lang="ru-RU" dirty="0">
              <a:solidFill>
                <a:srgbClr val="000000"/>
              </a:solidFill>
              <a:latin typeface="PT Sans"/>
            </a:endParaRPr>
          </a:p>
          <a:p>
            <a:endParaRPr lang="ru-RU" dirty="0" smtClean="0">
              <a:solidFill>
                <a:srgbClr val="000000"/>
              </a:solidFill>
              <a:latin typeface="PT Sans"/>
            </a:endParaRPr>
          </a:p>
        </p:txBody>
      </p:sp>
      <p:pic>
        <p:nvPicPr>
          <p:cNvPr id="2050" name="Picture 2" descr="https://ric-1c.ru/upload/iblock/cf1/cf157a738b44eda7a57f511602f65d7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215579"/>
            <a:ext cx="2304256" cy="149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177815"/>
              </p:ext>
            </p:extLst>
          </p:nvPr>
        </p:nvGraphicFramePr>
        <p:xfrm>
          <a:off x="528227" y="2682384"/>
          <a:ext cx="8400256" cy="19812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367808"/>
                <a:gridCol w="4032448"/>
              </a:tblGrid>
              <a:tr h="1390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PT Sans"/>
                        </a:rPr>
                        <a:t>Формы функциональной грамотности</a:t>
                      </a:r>
                      <a:endParaRPr kumimoji="0" lang="ru-RU" sz="16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PT Sans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7945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PT Sans"/>
                        </a:rPr>
                        <a:t>Общая грамотность. </a:t>
                      </a:r>
                      <a:endParaRPr lang="ru-RU" sz="1400" b="1" dirty="0">
                        <a:latin typeface="PT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PT Sans"/>
                        </a:rPr>
                        <a:t>Бытовая грамотность.</a:t>
                      </a:r>
                      <a:endParaRPr lang="ru-RU" sz="1400" b="1" dirty="0" smtClean="0">
                        <a:solidFill>
                          <a:srgbClr val="000000"/>
                        </a:solidFill>
                        <a:latin typeface="PT Sans"/>
                      </a:endParaRPr>
                    </a:p>
                  </a:txBody>
                  <a:tcPr/>
                </a:tc>
              </a:tr>
              <a:tr h="2626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PT Sans"/>
                        </a:rPr>
                        <a:t>Коммуникативная грамотность.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PT Sans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PT Sans"/>
                        </a:rPr>
                        <a:t>Общественно-политическая грамотность.</a:t>
                      </a:r>
                      <a:endParaRPr lang="ru-RU" sz="1400" b="1" dirty="0" smtClean="0">
                        <a:solidFill>
                          <a:srgbClr val="000000"/>
                        </a:solidFill>
                        <a:latin typeface="PT Sans"/>
                      </a:endParaRPr>
                    </a:p>
                  </a:txBody>
                  <a:tcPr/>
                </a:tc>
              </a:tr>
              <a:tr h="38993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PT Sans"/>
                        </a:rPr>
                        <a:t>Компьютерная грамотность.</a:t>
                      </a:r>
                      <a:endParaRPr lang="ru-RU" sz="1400" b="1" dirty="0">
                        <a:latin typeface="PT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PT Sans"/>
                        </a:rPr>
                        <a:t>Грамотность поведения в                                                       чрезвычайных ситуациях.</a:t>
                      </a:r>
                      <a:endParaRPr lang="ru-RU" sz="1400" b="1" dirty="0" smtClean="0">
                        <a:solidFill>
                          <a:srgbClr val="000000"/>
                        </a:solidFill>
                        <a:latin typeface="PT Sans"/>
                      </a:endParaRPr>
                    </a:p>
                  </a:txBody>
                  <a:tcPr/>
                </a:tc>
              </a:tr>
              <a:tr h="3038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PT Sans"/>
                        </a:rPr>
                        <a:t> </a:t>
                      </a:r>
                      <a:r>
                        <a:rPr kumimoji="0" lang="ru-RU" sz="14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PT Sans"/>
                        </a:rPr>
                        <a:t>Грамотность при овладении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PT Sans"/>
                        </a:rPr>
                        <a:t>  иностранными языками.</a:t>
                      </a:r>
                      <a:endParaRPr lang="ru-RU" sz="1400" b="1" dirty="0">
                        <a:latin typeface="PT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PT Sans"/>
                        </a:rPr>
                        <a:t>Информационная грамотность. </a:t>
                      </a:r>
                      <a:endParaRPr lang="ru-RU" sz="1400" b="1" dirty="0" smtClean="0">
                        <a:latin typeface="PT Sans"/>
                      </a:endParaRPr>
                    </a:p>
                    <a:p>
                      <a:endParaRPr lang="ru-RU" sz="1400" b="1" dirty="0">
                        <a:latin typeface="PT San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049098"/>
            <a:ext cx="3744416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202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96701" y="36240"/>
            <a:ext cx="48063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accent2"/>
                </a:solidFill>
                <a:latin typeface="PT Sans"/>
              </a:rPr>
              <a:t>Функциональная грамотность</a:t>
            </a:r>
            <a:endParaRPr lang="ru-RU" sz="2400" dirty="0">
              <a:solidFill>
                <a:schemeClr val="accent2"/>
              </a:solidFill>
              <a:latin typeface="PT San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2094" y="1340768"/>
            <a:ext cx="13883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PT Sans"/>
              </a:rPr>
              <a:t>личность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832220" y="1320702"/>
            <a:ext cx="25086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PT Sans"/>
              </a:rPr>
              <a:t>функционировать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609442" y="1340768"/>
            <a:ext cx="17872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PT Sans"/>
              </a:rPr>
              <a:t>грамотность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5544" y="2460417"/>
            <a:ext cx="33687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PT Sans"/>
              </a:rPr>
              <a:t>Л</a:t>
            </a:r>
            <a:r>
              <a:rPr lang="ru-RU" dirty="0">
                <a:solidFill>
                  <a:srgbClr val="000000"/>
                </a:solidFill>
                <a:latin typeface="PT Sans"/>
              </a:rPr>
              <a:t> </a:t>
            </a:r>
            <a:r>
              <a:rPr lang="ru-RU" b="1" dirty="0">
                <a:solidFill>
                  <a:srgbClr val="000000"/>
                </a:solidFill>
                <a:latin typeface="PT Sans"/>
              </a:rPr>
              <a:t>– </a:t>
            </a:r>
            <a:r>
              <a:rPr lang="ru-RU" b="1" dirty="0" smtClean="0">
                <a:solidFill>
                  <a:schemeClr val="accent3"/>
                </a:solidFill>
                <a:latin typeface="PT Sans"/>
              </a:rPr>
              <a:t>любознательность</a:t>
            </a:r>
            <a:endParaRPr lang="ru-RU" dirty="0">
              <a:solidFill>
                <a:srgbClr val="000000"/>
              </a:solidFill>
              <a:latin typeface="PT Sans"/>
            </a:endParaRP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PT Sans"/>
              </a:rPr>
              <a:t>И</a:t>
            </a:r>
            <a:r>
              <a:rPr lang="ru-RU" dirty="0">
                <a:solidFill>
                  <a:srgbClr val="000000"/>
                </a:solidFill>
                <a:latin typeface="PT Sans"/>
              </a:rPr>
              <a:t> </a:t>
            </a:r>
            <a:r>
              <a:rPr lang="ru-RU" b="1" dirty="0">
                <a:solidFill>
                  <a:srgbClr val="000000"/>
                </a:solidFill>
                <a:latin typeface="PT Sans"/>
              </a:rPr>
              <a:t>– </a:t>
            </a:r>
            <a:r>
              <a:rPr lang="ru-RU" b="1" dirty="0" smtClean="0">
                <a:solidFill>
                  <a:schemeClr val="accent3"/>
                </a:solidFill>
                <a:latin typeface="PT Sans"/>
              </a:rPr>
              <a:t>инициативность</a:t>
            </a:r>
            <a:endParaRPr lang="ru-RU" dirty="0">
              <a:solidFill>
                <a:srgbClr val="000000"/>
              </a:solidFill>
              <a:latin typeface="PT Sans"/>
            </a:endParaRP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PT Sans"/>
              </a:rPr>
              <a:t>Ч</a:t>
            </a:r>
            <a:r>
              <a:rPr lang="ru-RU" dirty="0">
                <a:solidFill>
                  <a:srgbClr val="000000"/>
                </a:solidFill>
                <a:latin typeface="PT Sans"/>
              </a:rPr>
              <a:t> </a:t>
            </a:r>
            <a:r>
              <a:rPr lang="ru-RU" b="1" dirty="0">
                <a:solidFill>
                  <a:srgbClr val="000000"/>
                </a:solidFill>
                <a:latin typeface="PT Sans"/>
              </a:rPr>
              <a:t>– </a:t>
            </a:r>
            <a:r>
              <a:rPr lang="ru-RU" b="1" dirty="0" smtClean="0">
                <a:solidFill>
                  <a:schemeClr val="accent3"/>
                </a:solidFill>
                <a:latin typeface="PT Sans"/>
              </a:rPr>
              <a:t>человечность</a:t>
            </a:r>
            <a:endParaRPr lang="ru-RU" dirty="0">
              <a:solidFill>
                <a:srgbClr val="000000"/>
              </a:solidFill>
              <a:latin typeface="PT Sans"/>
            </a:endParaRP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PT Sans"/>
              </a:rPr>
              <a:t>Н</a:t>
            </a:r>
            <a:r>
              <a:rPr lang="ru-RU" dirty="0">
                <a:solidFill>
                  <a:srgbClr val="000000"/>
                </a:solidFill>
                <a:latin typeface="PT Sans"/>
              </a:rPr>
              <a:t> </a:t>
            </a:r>
            <a:r>
              <a:rPr lang="ru-RU" b="1" dirty="0">
                <a:solidFill>
                  <a:srgbClr val="000000"/>
                </a:solidFill>
                <a:latin typeface="PT Sans"/>
              </a:rPr>
              <a:t>– </a:t>
            </a:r>
            <a:r>
              <a:rPr lang="ru-RU" b="1" dirty="0" smtClean="0">
                <a:solidFill>
                  <a:schemeClr val="accent3"/>
                </a:solidFill>
                <a:latin typeface="PT Sans"/>
              </a:rPr>
              <a:t>нестандартность</a:t>
            </a:r>
            <a:endParaRPr lang="ru-RU" dirty="0">
              <a:solidFill>
                <a:srgbClr val="000000"/>
              </a:solidFill>
              <a:latin typeface="PT Sans"/>
            </a:endParaRP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PT Sans"/>
              </a:rPr>
              <a:t>О</a:t>
            </a:r>
            <a:r>
              <a:rPr lang="ru-RU" dirty="0">
                <a:solidFill>
                  <a:srgbClr val="000000"/>
                </a:solidFill>
                <a:latin typeface="PT Sans"/>
              </a:rPr>
              <a:t> </a:t>
            </a:r>
            <a:r>
              <a:rPr lang="ru-RU" b="1" dirty="0">
                <a:solidFill>
                  <a:srgbClr val="000000"/>
                </a:solidFill>
                <a:latin typeface="PT Sans"/>
              </a:rPr>
              <a:t>– </a:t>
            </a:r>
            <a:r>
              <a:rPr lang="ru-RU" b="1" dirty="0" smtClean="0">
                <a:solidFill>
                  <a:schemeClr val="accent3"/>
                </a:solidFill>
                <a:latin typeface="PT Sans"/>
              </a:rPr>
              <a:t>ответственность</a:t>
            </a:r>
            <a:endParaRPr lang="ru-RU" dirty="0">
              <a:solidFill>
                <a:srgbClr val="000000"/>
              </a:solidFill>
              <a:latin typeface="PT Sans"/>
            </a:endParaRP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PT Sans"/>
              </a:rPr>
              <a:t>С</a:t>
            </a:r>
            <a:r>
              <a:rPr lang="ru-RU" dirty="0">
                <a:solidFill>
                  <a:srgbClr val="000000"/>
                </a:solidFill>
                <a:latin typeface="PT Sans"/>
              </a:rPr>
              <a:t> </a:t>
            </a:r>
            <a:r>
              <a:rPr lang="ru-RU" b="1" dirty="0" smtClean="0">
                <a:solidFill>
                  <a:srgbClr val="000000"/>
                </a:solidFill>
                <a:latin typeface="PT Sans"/>
              </a:rPr>
              <a:t>– </a:t>
            </a:r>
            <a:r>
              <a:rPr lang="ru-RU" b="1" dirty="0" smtClean="0">
                <a:solidFill>
                  <a:schemeClr val="accent3"/>
                </a:solidFill>
                <a:latin typeface="PT Sans"/>
              </a:rPr>
              <a:t>самостоятельность</a:t>
            </a:r>
            <a:endParaRPr lang="ru-RU" dirty="0">
              <a:solidFill>
                <a:srgbClr val="000000"/>
              </a:solidFill>
              <a:latin typeface="PT Sans"/>
            </a:endParaRP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PT Sans"/>
              </a:rPr>
              <a:t>Т</a:t>
            </a:r>
            <a:r>
              <a:rPr lang="ru-RU" dirty="0">
                <a:solidFill>
                  <a:srgbClr val="000000"/>
                </a:solidFill>
                <a:latin typeface="PT Sans"/>
              </a:rPr>
              <a:t> </a:t>
            </a:r>
            <a:r>
              <a:rPr lang="ru-RU" b="1" dirty="0">
                <a:solidFill>
                  <a:srgbClr val="000000"/>
                </a:solidFill>
                <a:latin typeface="PT Sans"/>
              </a:rPr>
              <a:t>– </a:t>
            </a:r>
            <a:r>
              <a:rPr lang="ru-RU" b="1" dirty="0" smtClean="0">
                <a:solidFill>
                  <a:schemeClr val="accent3"/>
                </a:solidFill>
                <a:latin typeface="PT Sans"/>
              </a:rPr>
              <a:t>творчество</a:t>
            </a:r>
            <a:endParaRPr lang="ru-RU" dirty="0">
              <a:solidFill>
                <a:srgbClr val="000000"/>
              </a:solidFill>
              <a:latin typeface="PT Sans"/>
            </a:endParaRP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PT Sans"/>
              </a:rPr>
              <a:t>Ь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PT San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67255" y="2460417"/>
            <a:ext cx="203856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3"/>
                </a:solidFill>
                <a:latin typeface="PT Sans"/>
              </a:rPr>
              <a:t>Работать</a:t>
            </a:r>
          </a:p>
          <a:p>
            <a:r>
              <a:rPr lang="ru-RU" b="1" dirty="0" smtClean="0">
                <a:solidFill>
                  <a:schemeClr val="accent3"/>
                </a:solidFill>
                <a:latin typeface="PT Sans"/>
              </a:rPr>
              <a:t>Действовать</a:t>
            </a:r>
          </a:p>
          <a:p>
            <a:r>
              <a:rPr lang="ru-RU" b="1" dirty="0" smtClean="0">
                <a:solidFill>
                  <a:schemeClr val="accent3"/>
                </a:solidFill>
                <a:latin typeface="PT Sans"/>
              </a:rPr>
              <a:t>Внедрять</a:t>
            </a:r>
          </a:p>
          <a:p>
            <a:r>
              <a:rPr lang="ru-RU" b="1" dirty="0" smtClean="0">
                <a:solidFill>
                  <a:schemeClr val="accent3"/>
                </a:solidFill>
                <a:latin typeface="PT Sans"/>
              </a:rPr>
              <a:t>Применять</a:t>
            </a:r>
          </a:p>
          <a:p>
            <a:r>
              <a:rPr lang="ru-RU" b="1" dirty="0" smtClean="0">
                <a:solidFill>
                  <a:schemeClr val="accent3"/>
                </a:solidFill>
                <a:latin typeface="PT Sans"/>
              </a:rPr>
              <a:t>Добиваться</a:t>
            </a:r>
          </a:p>
          <a:p>
            <a:r>
              <a:rPr lang="ru-RU" b="1" dirty="0" smtClean="0">
                <a:solidFill>
                  <a:schemeClr val="accent3"/>
                </a:solidFill>
                <a:latin typeface="PT Sans"/>
              </a:rPr>
              <a:t>Сотрудничать</a:t>
            </a:r>
          </a:p>
          <a:p>
            <a:r>
              <a:rPr lang="ru-RU" b="1" dirty="0" smtClean="0">
                <a:solidFill>
                  <a:schemeClr val="accent3"/>
                </a:solidFill>
                <a:latin typeface="PT Sans"/>
              </a:rPr>
              <a:t>…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86041" y="2460416"/>
            <a:ext cx="393371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3"/>
                </a:solidFill>
                <a:latin typeface="PT Sans"/>
              </a:rPr>
              <a:t>Степень </a:t>
            </a:r>
            <a:r>
              <a:rPr lang="ru-RU" b="1" dirty="0">
                <a:solidFill>
                  <a:schemeClr val="accent3"/>
                </a:solidFill>
                <a:latin typeface="PT Sans"/>
              </a:rPr>
              <a:t>овладения </a:t>
            </a:r>
            <a:r>
              <a:rPr lang="ru-RU" b="1" dirty="0" smtClean="0">
                <a:solidFill>
                  <a:schemeClr val="accent3"/>
                </a:solidFill>
                <a:latin typeface="PT Sans"/>
              </a:rPr>
              <a:t>человеком</a:t>
            </a:r>
          </a:p>
          <a:p>
            <a:r>
              <a:rPr lang="ru-RU" b="1" dirty="0" smtClean="0">
                <a:solidFill>
                  <a:schemeClr val="accent3"/>
                </a:solidFill>
                <a:latin typeface="PT Sans"/>
              </a:rPr>
              <a:t>навыками письма </a:t>
            </a:r>
            <a:r>
              <a:rPr lang="ru-RU" b="1" dirty="0">
                <a:solidFill>
                  <a:schemeClr val="accent3"/>
                </a:solidFill>
                <a:latin typeface="PT Sans"/>
              </a:rPr>
              <a:t>и чтения на родном </a:t>
            </a:r>
            <a:r>
              <a:rPr lang="ru-RU" b="1" dirty="0" smtClean="0">
                <a:solidFill>
                  <a:schemeClr val="accent3"/>
                </a:solidFill>
                <a:latin typeface="PT Sans"/>
              </a:rPr>
              <a:t>языке.</a:t>
            </a:r>
          </a:p>
          <a:p>
            <a:r>
              <a:rPr lang="ru-RU" b="1" dirty="0">
                <a:solidFill>
                  <a:schemeClr val="accent3"/>
                </a:solidFill>
                <a:latin typeface="PT Sans"/>
              </a:rPr>
              <a:t>Ф</a:t>
            </a:r>
            <a:r>
              <a:rPr lang="ru-RU" b="1" dirty="0" smtClean="0">
                <a:solidFill>
                  <a:schemeClr val="accent3"/>
                </a:solidFill>
                <a:latin typeface="PT Sans"/>
              </a:rPr>
              <a:t>ундамент</a:t>
            </a:r>
            <a:r>
              <a:rPr lang="ru-RU" b="1" dirty="0">
                <a:solidFill>
                  <a:schemeClr val="accent3"/>
                </a:solidFill>
                <a:latin typeface="PT Sans"/>
              </a:rPr>
              <a:t>, на котором </a:t>
            </a:r>
            <a:endParaRPr lang="ru-RU" b="1" dirty="0" smtClean="0">
              <a:solidFill>
                <a:schemeClr val="accent3"/>
              </a:solidFill>
              <a:latin typeface="PT Sans"/>
            </a:endParaRPr>
          </a:p>
          <a:p>
            <a:r>
              <a:rPr lang="ru-RU" b="1" dirty="0" smtClean="0">
                <a:solidFill>
                  <a:schemeClr val="accent3"/>
                </a:solidFill>
                <a:latin typeface="PT Sans"/>
              </a:rPr>
              <a:t>можно </a:t>
            </a:r>
            <a:r>
              <a:rPr lang="ru-RU" b="1" dirty="0">
                <a:solidFill>
                  <a:schemeClr val="accent3"/>
                </a:solidFill>
                <a:latin typeface="PT Sans"/>
              </a:rPr>
              <a:t>построить </a:t>
            </a:r>
          </a:p>
          <a:p>
            <a:r>
              <a:rPr lang="ru-RU" b="1" dirty="0" smtClean="0">
                <a:solidFill>
                  <a:schemeClr val="accent3"/>
                </a:solidFill>
                <a:latin typeface="PT Sans"/>
              </a:rPr>
              <a:t>дальнейшее </a:t>
            </a:r>
            <a:r>
              <a:rPr lang="ru-RU" b="1" dirty="0">
                <a:solidFill>
                  <a:schemeClr val="accent3"/>
                </a:solidFill>
                <a:latin typeface="PT Sans"/>
              </a:rPr>
              <a:t>развитие </a:t>
            </a:r>
            <a:endParaRPr lang="ru-RU" b="1" dirty="0" smtClean="0">
              <a:solidFill>
                <a:schemeClr val="accent3"/>
              </a:solidFill>
              <a:latin typeface="PT Sans"/>
            </a:endParaRPr>
          </a:p>
          <a:p>
            <a:r>
              <a:rPr lang="ru-RU" b="1" dirty="0" smtClean="0">
                <a:solidFill>
                  <a:schemeClr val="accent3"/>
                </a:solidFill>
                <a:latin typeface="PT Sans"/>
              </a:rPr>
              <a:t>человека.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5400000">
            <a:off x="6153904" y="2009804"/>
            <a:ext cx="698358" cy="20287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27" name="Стрелка вправо 26"/>
          <p:cNvSpPr/>
          <p:nvPr/>
        </p:nvSpPr>
        <p:spPr>
          <a:xfrm rot="6417116">
            <a:off x="1473043" y="783146"/>
            <a:ext cx="899030" cy="272933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 rot="5400000">
            <a:off x="3652501" y="2037706"/>
            <a:ext cx="698358" cy="20287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764" y="1762060"/>
            <a:ext cx="261937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8849">
            <a:off x="3781479" y="449839"/>
            <a:ext cx="469900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7761">
            <a:off x="5910588" y="467090"/>
            <a:ext cx="469900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667311"/>
            <a:ext cx="2880320" cy="2380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236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4739" y="332656"/>
            <a:ext cx="6696744" cy="326936"/>
          </a:xfrm>
        </p:spPr>
        <p:txBody>
          <a:bodyPr/>
          <a:lstStyle/>
          <a:p>
            <a:pPr indent="228600" algn="ctr">
              <a:lnSpc>
                <a:spcPct val="115000"/>
              </a:lnSpc>
              <a:spcAft>
                <a:spcPts val="0"/>
              </a:spcAft>
            </a:pPr>
            <a:r>
              <a:rPr lang="ru-RU" sz="1800" b="1" dirty="0" smtClean="0">
                <a:solidFill>
                  <a:schemeClr val="accent2"/>
                </a:solidFill>
                <a:latin typeface="PT Sans"/>
                <a:ea typeface="Times New Roman"/>
                <a:cs typeface="Times New Roman"/>
              </a:rPr>
              <a:t/>
            </a:r>
            <a:br>
              <a:rPr lang="ru-RU" sz="1800" b="1" dirty="0" smtClean="0">
                <a:solidFill>
                  <a:schemeClr val="accent2"/>
                </a:solidFill>
                <a:latin typeface="PT Sans"/>
                <a:ea typeface="Times New Roman"/>
                <a:cs typeface="Times New Roman"/>
              </a:rPr>
            </a:br>
            <a:r>
              <a:rPr lang="ru-RU" sz="1800" b="1" dirty="0" err="1" smtClean="0">
                <a:solidFill>
                  <a:schemeClr val="accent2"/>
                </a:solidFill>
                <a:latin typeface="PT Sans"/>
                <a:ea typeface="Times New Roman"/>
                <a:cs typeface="Times New Roman"/>
              </a:rPr>
              <a:t>КомпонентЫ</a:t>
            </a:r>
            <a:r>
              <a:rPr lang="ru-RU" sz="1800" b="1" dirty="0" smtClean="0">
                <a:solidFill>
                  <a:schemeClr val="accent2"/>
                </a:solidFill>
                <a:latin typeface="PT Sans"/>
                <a:ea typeface="Times New Roman"/>
                <a:cs typeface="Times New Roman"/>
              </a:rPr>
              <a:t> </a:t>
            </a:r>
            <a:r>
              <a:rPr lang="ru-RU" sz="1800" b="1" dirty="0" err="1" smtClean="0">
                <a:solidFill>
                  <a:schemeClr val="accent2"/>
                </a:solidFill>
                <a:latin typeface="PT Sans"/>
                <a:ea typeface="Times New Roman"/>
                <a:cs typeface="Times New Roman"/>
              </a:rPr>
              <a:t>функциональнОЙ</a:t>
            </a:r>
            <a:r>
              <a:rPr lang="ru-RU" sz="1800" b="1" dirty="0" smtClean="0">
                <a:solidFill>
                  <a:schemeClr val="accent2"/>
                </a:solidFill>
                <a:latin typeface="PT Sans"/>
                <a:ea typeface="Times New Roman"/>
                <a:cs typeface="Times New Roman"/>
              </a:rPr>
              <a:t> </a:t>
            </a:r>
            <a:r>
              <a:rPr lang="ru-RU" sz="1800" b="1" dirty="0">
                <a:solidFill>
                  <a:schemeClr val="accent2"/>
                </a:solidFill>
                <a:latin typeface="PT Sans"/>
                <a:ea typeface="Times New Roman"/>
                <a:cs typeface="Times New Roman"/>
              </a:rPr>
              <a:t>грамотности</a:t>
            </a:r>
            <a:r>
              <a:rPr lang="ru-RU" sz="1800" dirty="0">
                <a:solidFill>
                  <a:schemeClr val="accent2"/>
                </a:solidFill>
                <a:latin typeface="PT Sans"/>
                <a:ea typeface="Times New Roman"/>
                <a:cs typeface="Times New Roman"/>
              </a:rPr>
              <a:t> </a:t>
            </a:r>
            <a:r>
              <a:rPr lang="ru-RU" sz="1600" dirty="0">
                <a:solidFill>
                  <a:schemeClr val="accent2"/>
                </a:solidFill>
                <a:latin typeface="PT Sans"/>
                <a:ea typeface="Calibri"/>
                <a:cs typeface="Times New Roman"/>
              </a:rPr>
              <a:t/>
            </a:r>
            <a:br>
              <a:rPr lang="ru-RU" sz="1600" dirty="0">
                <a:solidFill>
                  <a:schemeClr val="accent2"/>
                </a:solidFill>
                <a:latin typeface="PT Sans"/>
                <a:ea typeface="Calibri"/>
                <a:cs typeface="Times New Roman"/>
              </a:rPr>
            </a:br>
            <a:endParaRPr lang="ru-RU" sz="1800" dirty="0">
              <a:solidFill>
                <a:schemeClr val="accent2"/>
              </a:solidFill>
              <a:latin typeface="PT San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831775"/>
              </p:ext>
            </p:extLst>
          </p:nvPr>
        </p:nvGraphicFramePr>
        <p:xfrm>
          <a:off x="539552" y="836712"/>
          <a:ext cx="8352928" cy="41148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32048"/>
                <a:gridCol w="2592288"/>
                <a:gridCol w="5328592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66" marR="583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Читательская грамотность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66" marR="583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способность понимать и использовать тексты, размышлять о них, а также заниматься чтением, чтобы достигать своих целей, расширять знания и возможности, участвовать в социальной жизни.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66" marR="58366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66" marR="583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Естественно–научная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грамотность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66" marR="583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способность занимать активную гражданскую позицию по вопросам, связанным с естественными науками: научно объяснять явления, понимать особенности естественно – научного исследования, интерпретировать данные и использовать научные доказательства.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66" marR="58366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66" marR="583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Математическая грамотность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66" marR="583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способность формулировать, применять и интерпретировать математику в разнообразных практических контекстах.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66" marR="58366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66" marR="583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Финансовая грамотность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66" marR="583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способность рационально распоряжаться деньгами, принимать разумные финансовые решения, которые позволяют достичь любого финансового благополучия.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66" marR="58366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66" marR="583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Креативное мышление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66" marR="583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способность создавать или иным образом воплощать в жизнь что-то новое.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66" marR="58366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66" marR="583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Глобальные компетенции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66" marR="583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способность успешно применять знания, умения, взгляды, отношения, ценности при взаимодействии с различными людьми, при участии в решении глобальных проблем.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66" marR="58366" marT="0" marB="0"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085184"/>
            <a:ext cx="2524125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29200"/>
            <a:ext cx="19685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4621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02635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F96A1B"/>
                </a:solidFill>
                <a:latin typeface="PT Sans"/>
              </a:rPr>
              <a:t>ОТЧЁТ о проделанной работе </a:t>
            </a:r>
          </a:p>
          <a:p>
            <a:pPr lvl="0" algn="ctr"/>
            <a:r>
              <a:rPr lang="ru-RU" sz="2000" b="1" dirty="0" smtClean="0">
                <a:solidFill>
                  <a:srgbClr val="F96A1B"/>
                </a:solidFill>
                <a:latin typeface="PT Sans"/>
              </a:rPr>
              <a:t>2022/2023 учебный год</a:t>
            </a:r>
            <a:endParaRPr lang="ru-RU" sz="2000" dirty="0">
              <a:solidFill>
                <a:srgbClr val="F96A1B"/>
              </a:solidFill>
              <a:latin typeface="PT San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825987"/>
            <a:ext cx="8784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 </a:t>
            </a:r>
            <a:r>
              <a:rPr lang="ru-RU" sz="1600" dirty="0" smtClean="0"/>
              <a:t>      1. Все педагоги школы, обучающиеся 5-11 классов зарегистрированы и работают на </a:t>
            </a:r>
            <a:r>
              <a:rPr lang="ru-RU" sz="1600" dirty="0"/>
              <a:t>платформе «Российская </a:t>
            </a:r>
            <a:r>
              <a:rPr lang="ru-RU" sz="1600" dirty="0" smtClean="0"/>
              <a:t> электронная школа» </a:t>
            </a:r>
            <a:r>
              <a:rPr lang="ru-RU" sz="1600" b="1" dirty="0" smtClean="0">
                <a:solidFill>
                  <a:srgbClr val="0070C0"/>
                </a:solidFill>
              </a:rPr>
              <a:t>https</a:t>
            </a:r>
            <a:r>
              <a:rPr lang="ru-RU" sz="1600" b="1" dirty="0">
                <a:solidFill>
                  <a:srgbClr val="0070C0"/>
                </a:solidFill>
              </a:rPr>
              <a:t>://</a:t>
            </a:r>
            <a:r>
              <a:rPr lang="ru-RU" sz="1600" b="1" dirty="0" smtClean="0">
                <a:solidFill>
                  <a:srgbClr val="0070C0"/>
                </a:solidFill>
              </a:rPr>
              <a:t>fg.resh.edu.ru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4068" y="2276872"/>
            <a:ext cx="856895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</a:t>
            </a:r>
            <a:r>
              <a:rPr lang="ru-RU" sz="1600" dirty="0" smtClean="0"/>
              <a:t>4. Проводятся родительские собрания об </a:t>
            </a:r>
            <a:r>
              <a:rPr lang="ru-RU" sz="1600" dirty="0"/>
              <a:t>организации </a:t>
            </a:r>
            <a:r>
              <a:rPr lang="ru-RU" sz="1600" dirty="0" smtClean="0"/>
              <a:t>формирования функциональной грамотности </a:t>
            </a:r>
            <a:r>
              <a:rPr lang="ru-RU" sz="1600" dirty="0"/>
              <a:t>обучающихся в рамках </a:t>
            </a:r>
            <a:r>
              <a:rPr lang="ru-RU" sz="1600" dirty="0" smtClean="0"/>
              <a:t>учебного </a:t>
            </a:r>
            <a:r>
              <a:rPr lang="ru-RU" sz="1600" dirty="0"/>
              <a:t>процесса (урочное и внеурочное </a:t>
            </a:r>
            <a:r>
              <a:rPr lang="ru-RU" sz="1600" dirty="0" smtClean="0"/>
              <a:t>время) во 2 – 11 классах.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8489" y="1816932"/>
            <a:ext cx="871296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</a:t>
            </a:r>
            <a:r>
              <a:rPr lang="ru-RU" sz="1600" dirty="0" smtClean="0"/>
              <a:t>3. Проведены тематические </a:t>
            </a:r>
            <a:r>
              <a:rPr lang="ru-RU" sz="1600" dirty="0"/>
              <a:t>заседания ШМО по </a:t>
            </a:r>
            <a:r>
              <a:rPr lang="ru-RU" sz="1600" dirty="0" smtClean="0"/>
              <a:t>вопросам </a:t>
            </a:r>
            <a:r>
              <a:rPr lang="ru-RU" sz="1600" dirty="0"/>
              <a:t>формирования функциональной </a:t>
            </a:r>
            <a:r>
              <a:rPr lang="ru-RU" sz="1600" dirty="0" smtClean="0"/>
              <a:t>грамотности у обучающихся.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4068" y="1340768"/>
            <a:ext cx="88301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     2. Вопросы формирования </a:t>
            </a:r>
            <a:r>
              <a:rPr lang="ru-RU" sz="1600" dirty="0"/>
              <a:t>функциональной грамотности у </a:t>
            </a:r>
            <a:r>
              <a:rPr lang="ru-RU" sz="1600" dirty="0" smtClean="0"/>
              <a:t>обучающихся рассматриваются на заседаниях педагогического  совета, совещаниях при директоре.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614" y="4493193"/>
            <a:ext cx="88062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     7. Создана </a:t>
            </a:r>
            <a:r>
              <a:rPr lang="ru-RU" sz="1600" dirty="0"/>
              <a:t>и </a:t>
            </a:r>
            <a:r>
              <a:rPr lang="ru-RU" sz="1600" dirty="0" smtClean="0"/>
              <a:t>своевременно обновляется тематическая страница «Функциональная </a:t>
            </a:r>
            <a:r>
              <a:rPr lang="ru-RU" sz="1600" dirty="0"/>
              <a:t>грамотность» </a:t>
            </a:r>
            <a:r>
              <a:rPr lang="ru-RU" sz="1600" dirty="0" smtClean="0"/>
              <a:t>на </a:t>
            </a:r>
            <a:r>
              <a:rPr lang="ru-RU" sz="1600" dirty="0"/>
              <a:t>сайте </a:t>
            </a:r>
            <a:r>
              <a:rPr lang="ru-RU" sz="1600" dirty="0" smtClean="0"/>
              <a:t>школы </a:t>
            </a:r>
            <a:r>
              <a:rPr lang="en-US" sz="1600" b="1" dirty="0">
                <a:solidFill>
                  <a:srgbClr val="0070C0"/>
                </a:solidFill>
              </a:rPr>
              <a:t>http://</a:t>
            </a:r>
            <a:r>
              <a:rPr lang="ru-RU" sz="1600" b="1" dirty="0" smtClean="0">
                <a:solidFill>
                  <a:srgbClr val="0070C0"/>
                </a:solidFill>
              </a:rPr>
              <a:t>мбоукольчугинская1.рф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6691" y="3051882"/>
            <a:ext cx="88306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     5. Проводятся инструктивные совещания </a:t>
            </a:r>
            <a:r>
              <a:rPr lang="ru-RU" sz="1600" dirty="0"/>
              <a:t>по вопросам формирования и оценки </a:t>
            </a:r>
            <a:r>
              <a:rPr lang="ru-RU" sz="1600" dirty="0" smtClean="0"/>
              <a:t>  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функциональной </a:t>
            </a:r>
            <a:r>
              <a:rPr lang="ru-RU" sz="1600" dirty="0"/>
              <a:t>грамотности </a:t>
            </a:r>
            <a:r>
              <a:rPr lang="ru-RU" sz="1600" dirty="0" smtClean="0"/>
              <a:t>школьников.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3633726"/>
            <a:ext cx="8741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   6. Проводится курс внеурочной </a:t>
            </a:r>
            <a:r>
              <a:rPr lang="ru-RU" sz="1600" dirty="0"/>
              <a:t>деятельности </a:t>
            </a:r>
            <a:r>
              <a:rPr lang="ru-RU" sz="1600" dirty="0" smtClean="0"/>
              <a:t>«Функциональная грамотность» </a:t>
            </a:r>
          </a:p>
          <a:p>
            <a:r>
              <a:rPr lang="ru-RU" sz="1600" dirty="0" smtClean="0"/>
              <a:t>в 5 – 11 классах</a:t>
            </a:r>
            <a:endParaRPr lang="ru-RU" sz="16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4764998"/>
            <a:ext cx="3390731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777" y="4785581"/>
            <a:ext cx="2977950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3517"/>
            <a:ext cx="3013447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85358" y="4156918"/>
            <a:ext cx="86791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srgbClr val="000000"/>
                </a:solidFill>
              </a:rPr>
              <a:t> 6. </a:t>
            </a:r>
            <a:r>
              <a:rPr lang="ru-RU" sz="1600" dirty="0" smtClean="0">
                <a:solidFill>
                  <a:srgbClr val="000000"/>
                </a:solidFill>
              </a:rPr>
              <a:t>Учащиеся школы приняли участие в игре по финансовой грамотности «Шаги к успеху»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9165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95530" y="1195728"/>
            <a:ext cx="3528392" cy="2378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60704" y="4629151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PT Sans"/>
                <a:cs typeface="Times New Roman" pitchFamily="18" charset="0"/>
              </a:rPr>
              <a:t>Проблемы и пути их решения  по развитию функциональной </a:t>
            </a:r>
            <a:r>
              <a:rPr lang="ru-RU" sz="1200" b="1" dirty="0">
                <a:latin typeface="PT Sans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PT Sans"/>
                <a:cs typeface="Times New Roman" pitchFamily="18" charset="0"/>
              </a:rPr>
              <a:t>грамотности</a:t>
            </a:r>
            <a:r>
              <a:rPr lang="en-US" sz="1200" b="1" dirty="0" smtClean="0">
                <a:latin typeface="PT Sans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PT Sans"/>
                <a:cs typeface="Times New Roman" pitchFamily="18" charset="0"/>
              </a:rPr>
              <a:t>учащихся </a:t>
            </a:r>
          </a:p>
          <a:p>
            <a:pPr algn="ctr"/>
            <a:r>
              <a:rPr lang="ru-RU" sz="1200" b="1" dirty="0" smtClean="0">
                <a:latin typeface="PT Sans"/>
                <a:cs typeface="Times New Roman" pitchFamily="18" charset="0"/>
              </a:rPr>
              <a:t>в рамках</a:t>
            </a:r>
            <a:r>
              <a:rPr lang="ru-RU" sz="1200" b="1" dirty="0">
                <a:latin typeface="PT Sans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PT Sans"/>
                <a:cs typeface="Times New Roman" pitchFamily="18" charset="0"/>
              </a:rPr>
              <a:t>международного </a:t>
            </a:r>
            <a:r>
              <a:rPr lang="en-US" sz="1200" b="1" dirty="0" smtClean="0">
                <a:latin typeface="PT Sans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PT Sans"/>
                <a:cs typeface="Times New Roman" pitchFamily="18" charset="0"/>
              </a:rPr>
              <a:t>исследования </a:t>
            </a:r>
            <a:r>
              <a:rPr lang="en-US" sz="1200" b="1" dirty="0">
                <a:latin typeface="PT Sans"/>
                <a:cs typeface="Times New Roman" pitchFamily="18" charset="0"/>
              </a:rPr>
              <a:t>P</a:t>
            </a:r>
            <a:r>
              <a:rPr lang="en-US" sz="1200" b="1" dirty="0" smtClean="0">
                <a:latin typeface="PT Sans"/>
                <a:cs typeface="Times New Roman" pitchFamily="18" charset="0"/>
              </a:rPr>
              <a:t>ISA</a:t>
            </a:r>
            <a:endParaRPr lang="ru-RU" sz="1200" b="1" dirty="0" smtClean="0">
              <a:latin typeface="PT Sans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52520" y="1061735"/>
            <a:ext cx="3528393" cy="26462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56870">
            <a:off x="1640820" y="1364965"/>
            <a:ext cx="3432049" cy="25740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339752" y="62308"/>
            <a:ext cx="4392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F96A1B"/>
                </a:solidFill>
                <a:latin typeface="PT Sans"/>
              </a:rPr>
              <a:t>Заседание базового центра</a:t>
            </a:r>
            <a:endParaRPr lang="ru-RU" sz="2400" dirty="0">
              <a:solidFill>
                <a:srgbClr val="F96A1B"/>
              </a:solidFill>
              <a:latin typeface="PT San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085184"/>
            <a:ext cx="2524125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ученик 8\Desktop\IMG_408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0566">
            <a:off x="4309763" y="1181749"/>
            <a:ext cx="2600774" cy="31647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1" y="5090816"/>
            <a:ext cx="19685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831" y="5132925"/>
            <a:ext cx="1983271" cy="1843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437" y="5062960"/>
            <a:ext cx="1987550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064" y="5122040"/>
            <a:ext cx="1983271" cy="1843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8492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20510" y="260648"/>
            <a:ext cx="27029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F96A1B"/>
                </a:solidFill>
                <a:latin typeface="PT Sans"/>
              </a:rPr>
              <a:t>Заседания ШМО</a:t>
            </a:r>
            <a:endParaRPr lang="ru-RU" sz="2400" dirty="0">
              <a:solidFill>
                <a:srgbClr val="F96A1B"/>
              </a:solidFill>
              <a:latin typeface="PT San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3" y="1477497"/>
            <a:ext cx="3672410" cy="24582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915421"/>
            <a:ext cx="2195736" cy="2039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035" y="1772211"/>
            <a:ext cx="3258660" cy="20438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11240" y="3856318"/>
            <a:ext cx="30410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ШМО учителей гуманитарного цикла</a:t>
            </a:r>
            <a:endParaRPr lang="ru-RU" sz="1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7" y="6463208"/>
            <a:ext cx="29054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b="1" dirty="0">
                <a:solidFill>
                  <a:srgbClr val="000000"/>
                </a:solidFill>
              </a:rPr>
              <a:t>ШМО учителей </a:t>
            </a:r>
            <a:r>
              <a:rPr lang="ru-RU" sz="1400" b="1" dirty="0" smtClean="0">
                <a:solidFill>
                  <a:srgbClr val="000000"/>
                </a:solidFill>
              </a:rPr>
              <a:t> начальных классов</a:t>
            </a:r>
            <a:endParaRPr lang="ru-RU" sz="1600" b="1" dirty="0">
              <a:solidFill>
                <a:srgbClr val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89355" y="3816019"/>
            <a:ext cx="29785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b="1" dirty="0">
                <a:solidFill>
                  <a:srgbClr val="000000"/>
                </a:solidFill>
              </a:rPr>
              <a:t>ШМО учителей </a:t>
            </a:r>
            <a:r>
              <a:rPr lang="ru-RU" sz="1400" b="1" dirty="0" smtClean="0">
                <a:solidFill>
                  <a:srgbClr val="000000"/>
                </a:solidFill>
              </a:rPr>
              <a:t>эстетического </a:t>
            </a:r>
            <a:r>
              <a:rPr lang="ru-RU" sz="1400" b="1" dirty="0">
                <a:solidFill>
                  <a:srgbClr val="000000"/>
                </a:solidFill>
              </a:rPr>
              <a:t>цикла</a:t>
            </a:r>
            <a:endParaRPr lang="ru-RU" sz="1600" b="1" dirty="0">
              <a:solidFill>
                <a:srgbClr val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43426" y="6463208"/>
            <a:ext cx="42005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b="1" dirty="0">
                <a:solidFill>
                  <a:srgbClr val="000000"/>
                </a:solidFill>
              </a:rPr>
              <a:t>ШМО учителей </a:t>
            </a:r>
            <a:r>
              <a:rPr lang="ru-RU" sz="1400" b="1" dirty="0" smtClean="0">
                <a:solidFill>
                  <a:srgbClr val="000000"/>
                </a:solidFill>
              </a:rPr>
              <a:t>естественно-математического цикла</a:t>
            </a:r>
            <a:endParaRPr lang="ru-RU" sz="1600" b="1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3232">
            <a:off x="754572" y="4199127"/>
            <a:ext cx="1726243" cy="23016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58">
            <a:off x="2346117" y="4423326"/>
            <a:ext cx="1510736" cy="20143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3496" y="4257991"/>
            <a:ext cx="3547541" cy="2183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7504" y="711317"/>
            <a:ext cx="87129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/>
              </a:rPr>
              <a:t>«Формирование и развитие функциональной грамотности 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</a:rPr>
              <a:t>школьника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/>
              </a:rPr>
              <a:t>как один из способов повышения качества обучения».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954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F96A1B"/>
                </a:solidFill>
                <a:latin typeface="PT Sans"/>
              </a:rPr>
              <a:t>Курс </a:t>
            </a:r>
            <a:r>
              <a:rPr lang="ru-RU" sz="2400" b="1" dirty="0">
                <a:solidFill>
                  <a:srgbClr val="F96A1B"/>
                </a:solidFill>
                <a:latin typeface="PT Sans"/>
              </a:rPr>
              <a:t>«Функциональная грамотность»</a:t>
            </a:r>
            <a:endParaRPr lang="ru-RU" sz="2400" dirty="0">
              <a:solidFill>
                <a:srgbClr val="F96A1B"/>
              </a:solidFill>
              <a:latin typeface="PT San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8296"/>
            <a:ext cx="3096344" cy="2643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08720"/>
            <a:ext cx="3240360" cy="29120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13527"/>
            <a:ext cx="3168352" cy="23756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1" y="3319386"/>
            <a:ext cx="3247649" cy="24357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762" y="3221627"/>
            <a:ext cx="3136709" cy="2533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177986"/>
            <a:ext cx="2880320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756568"/>
            <a:ext cx="2535425" cy="235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4626796"/>
            <a:ext cx="2952328" cy="274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8583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38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F96A1B"/>
                </a:solidFill>
                <a:latin typeface="PT Sans"/>
              </a:rPr>
              <a:t>Курс «Функциональная грамотность»</a:t>
            </a:r>
            <a:endParaRPr lang="ru-RU" sz="2400" dirty="0">
              <a:solidFill>
                <a:srgbClr val="F96A1B"/>
              </a:solidFill>
              <a:latin typeface="PT Sans"/>
            </a:endParaRPr>
          </a:p>
        </p:txBody>
      </p:sp>
      <p:pic>
        <p:nvPicPr>
          <p:cNvPr id="6148" name="Picture 4" descr="Финансовая грамотность и 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87" y="650303"/>
            <a:ext cx="2684813" cy="17462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xn--1-7sbcizkcfgpgb7bvd7dueyc.xn--p1ai/images/novosti/2021-2022/FG/Predprinimatel/MyCollages%20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731" y="2520116"/>
            <a:ext cx="2577658" cy="19332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759059"/>
            <a:ext cx="2386308" cy="17897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2" y="3174107"/>
            <a:ext cx="2264603" cy="3019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1989"/>
            <a:ext cx="2615660" cy="22618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160" y="4497578"/>
            <a:ext cx="2448098" cy="23323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65" y="4683843"/>
            <a:ext cx="2438433" cy="21085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2" y="1088120"/>
            <a:ext cx="2287999" cy="2029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766" y="5157191"/>
            <a:ext cx="1984093" cy="1843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02301">
            <a:off x="2468391" y="5062340"/>
            <a:ext cx="2187744" cy="203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12109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1032</TotalTime>
  <Words>583</Words>
  <Application>Microsoft Office PowerPoint</Application>
  <PresentationFormat>Экран (4:3)</PresentationFormat>
  <Paragraphs>108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Углы</vt:lpstr>
      <vt:lpstr>ФОРМИРОВАНИЕ ФУНКЦИОНАЛЬНОЙ ГРАМОТНОСТИ обучающихся – ЗАЛОГ КАЧЕСТВЕННОГО ОБРАЗОВАНИЯ (итоговый отчёт. материалы к ПЕДСОВЕТу)</vt:lpstr>
      <vt:lpstr>Презентация PowerPoint</vt:lpstr>
      <vt:lpstr>Презентация PowerPoint</vt:lpstr>
      <vt:lpstr> КомпонентЫ функциональнОЙ грамотности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ФУНКЦИОНАЛЬНОЙ ГРАМОТНОСТИ – ЗАЛОГ КАЧЕСТВЕННОГО ОБРАЗОВАНИЯ </dc:title>
  <dc:creator>ученик 8</dc:creator>
  <cp:lastModifiedBy>ученик 8</cp:lastModifiedBy>
  <cp:revision>81</cp:revision>
  <dcterms:created xsi:type="dcterms:W3CDTF">2023-02-02T10:10:09Z</dcterms:created>
  <dcterms:modified xsi:type="dcterms:W3CDTF">2023-05-08T12:08:25Z</dcterms:modified>
</cp:coreProperties>
</file>